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42" d="100"/>
          <a:sy n="42" d="100"/>
        </p:scale>
        <p:origin x="166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加代 山田" userId="c27cc0064f49ebc1" providerId="LiveId" clId="{485CCEBF-45F3-4CA4-9FAA-DEB3648B502C}"/>
    <pc:docChg chg="modSld">
      <pc:chgData name="加代 山田" userId="c27cc0064f49ebc1" providerId="LiveId" clId="{485CCEBF-45F3-4CA4-9FAA-DEB3648B502C}" dt="2025-12-10T06:54:23.447" v="38" actId="20577"/>
      <pc:docMkLst>
        <pc:docMk/>
      </pc:docMkLst>
      <pc:sldChg chg="modSp mod">
        <pc:chgData name="加代 山田" userId="c27cc0064f49ebc1" providerId="LiveId" clId="{485CCEBF-45F3-4CA4-9FAA-DEB3648B502C}" dt="2025-12-10T06:54:23.447" v="38" actId="20577"/>
        <pc:sldMkLst>
          <pc:docMk/>
          <pc:sldMk cId="2686153693" sldId="257"/>
        </pc:sldMkLst>
        <pc:spChg chg="mod">
          <ac:chgData name="加代 山田" userId="c27cc0064f49ebc1" providerId="LiveId" clId="{485CCEBF-45F3-4CA4-9FAA-DEB3648B502C}" dt="2025-12-10T06:54:23.447" v="38" actId="20577"/>
          <ac:spMkLst>
            <pc:docMk/>
            <pc:sldMk cId="2686153693" sldId="257"/>
            <ac:spMk id="9" creationId="{54BEACBD-E306-2EE5-F4A5-1FFB4AE24E8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1418324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983531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2892634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2032059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822216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1304016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136646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3705103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347259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404946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7E7001-3B66-4B38-B15F-F83517ACB3A8}" type="datetimeFigureOut">
              <a:rPr kumimoji="1" lang="ja-JP" altLang="en-US" smtClean="0"/>
              <a:t>2025/12/10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854408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A07E7001-3B66-4B38-B15F-F83517ACB3A8}" type="datetimeFigureOut">
              <a:rPr kumimoji="1" lang="ja-JP" altLang="en-US" smtClean="0"/>
              <a:t>2025/12/10</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08E90EC2-54B5-423D-9EA4-C440EC488DE5}" type="slidenum">
              <a:rPr kumimoji="1" lang="ja-JP" altLang="en-US" smtClean="0"/>
              <a:t>‹#›</a:t>
            </a:fld>
            <a:endParaRPr kumimoji="1" lang="ja-JP" altLang="en-US"/>
          </a:p>
        </p:txBody>
      </p:sp>
    </p:spTree>
    <p:extLst>
      <p:ext uri="{BB962C8B-B14F-4D97-AF65-F5344CB8AC3E}">
        <p14:creationId xmlns:p14="http://schemas.microsoft.com/office/powerpoint/2010/main" val="13374149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E9115-B167-DB7C-93D4-99DB6BB0BB82}"/>
              </a:ext>
            </a:extLst>
          </p:cNvPr>
          <p:cNvSpPr>
            <a:spLocks noGrp="1"/>
          </p:cNvSpPr>
          <p:nvPr>
            <p:ph type="ctrTitle"/>
          </p:nvPr>
        </p:nvSpPr>
        <p:spPr>
          <a:xfrm>
            <a:off x="2553540" y="1004255"/>
            <a:ext cx="7084920" cy="1380148"/>
          </a:xfrm>
          <a:solidFill>
            <a:schemeClr val="bg1"/>
          </a:solidFill>
          <a:ln>
            <a:noFill/>
          </a:ln>
        </p:spPr>
        <p:txBody>
          <a:bodyPr>
            <a:normAutofit fontScale="90000"/>
          </a:bodyPr>
          <a:lstStyle/>
          <a:p>
            <a:pPr algn="l"/>
            <a:r>
              <a:rPr kumimoji="1" lang="en-US" altLang="ja-JP" sz="9600" b="1" dirty="0">
                <a:latin typeface="Berlin" panose="03010501020101010101" pitchFamily="66" charset="0"/>
                <a:ea typeface="Microsoft JhengHei UI" panose="020B0604030504040204" pitchFamily="34" charset="-120"/>
              </a:rPr>
              <a:t>BOWSPRING</a:t>
            </a:r>
            <a:r>
              <a:rPr kumimoji="1" lang="ja-JP" altLang="en-US" sz="9600" b="1" dirty="0">
                <a:latin typeface="Microsoft JhengHei UI" panose="020B0604030504040204" pitchFamily="34" charset="-120"/>
                <a:ea typeface="Microsoft JhengHei UI" panose="020B0604030504040204" pitchFamily="34" charset="-120"/>
              </a:rPr>
              <a:t>　</a:t>
            </a:r>
          </a:p>
        </p:txBody>
      </p:sp>
      <p:sp>
        <p:nvSpPr>
          <p:cNvPr id="3" name="字幕 2">
            <a:extLst>
              <a:ext uri="{FF2B5EF4-FFF2-40B4-BE49-F238E27FC236}">
                <a16:creationId xmlns:a16="http://schemas.microsoft.com/office/drawing/2014/main" id="{7D1DF019-C56E-82F5-5A30-B4274402E8DB}"/>
              </a:ext>
            </a:extLst>
          </p:cNvPr>
          <p:cNvSpPr>
            <a:spLocks noGrp="1"/>
          </p:cNvSpPr>
          <p:nvPr>
            <p:ph type="subTitle" idx="1"/>
          </p:nvPr>
        </p:nvSpPr>
        <p:spPr>
          <a:xfrm>
            <a:off x="3965336" y="2365316"/>
            <a:ext cx="3857625" cy="698525"/>
          </a:xfrm>
        </p:spPr>
        <p:txBody>
          <a:bodyPr>
            <a:normAutofit/>
          </a:bodyPr>
          <a:lstStyle/>
          <a:p>
            <a:r>
              <a:rPr kumimoji="1" lang="ja-JP" altLang="en-US" sz="4000" b="1" dirty="0"/>
              <a:t>ボースプリング</a:t>
            </a:r>
          </a:p>
        </p:txBody>
      </p:sp>
      <p:sp>
        <p:nvSpPr>
          <p:cNvPr id="6" name="字幕 2">
            <a:extLst>
              <a:ext uri="{FF2B5EF4-FFF2-40B4-BE49-F238E27FC236}">
                <a16:creationId xmlns:a16="http://schemas.microsoft.com/office/drawing/2014/main" id="{299A4D9D-A91D-D8C6-FBDB-DC2E94A94A7F}"/>
              </a:ext>
            </a:extLst>
          </p:cNvPr>
          <p:cNvSpPr txBox="1">
            <a:spLocks/>
          </p:cNvSpPr>
          <p:nvPr/>
        </p:nvSpPr>
        <p:spPr>
          <a:xfrm>
            <a:off x="257677" y="324817"/>
            <a:ext cx="4995428" cy="698525"/>
          </a:xfrm>
          <a:prstGeom prst="rect">
            <a:avLst/>
          </a:prstGeom>
        </p:spPr>
        <p:txBody>
          <a:bodyPr vert="horz" lIns="91440" tIns="45720" rIns="91440" bIns="45720" rtlCol="0">
            <a:normAutofit/>
          </a:bodyPr>
          <a:lstStyle>
            <a:lvl1pPr marL="0" indent="0" algn="ctr" defTabSz="1219170" rtl="0" eaLnBrk="1" latinLnBrk="0" hangingPunct="1">
              <a:lnSpc>
                <a:spcPct val="90000"/>
              </a:lnSpc>
              <a:spcBef>
                <a:spcPts val="1333"/>
              </a:spcBef>
              <a:buFont typeface="Arial" panose="020B0604020202020204" pitchFamily="34" charset="0"/>
              <a:buNone/>
              <a:defRPr kumimoji="1" sz="3200" kern="1200">
                <a:solidFill>
                  <a:schemeClr val="tx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kumimoji="1" sz="2667"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kumimoji="1" sz="2400" kern="1200">
                <a:solidFill>
                  <a:schemeClr val="tx1"/>
                </a:solidFill>
                <a:latin typeface="+mn-lt"/>
                <a:ea typeface="+mn-ea"/>
                <a:cs typeface="+mn-cs"/>
              </a:defRPr>
            </a:lvl3pPr>
            <a:lvl4pPr marL="1828754" indent="0" algn="ctr" defTabSz="1219170" rtl="0" eaLnBrk="1" latinLnBrk="0" hangingPunct="1">
              <a:lnSpc>
                <a:spcPct val="90000"/>
              </a:lnSpc>
              <a:spcBef>
                <a:spcPts val="667"/>
              </a:spcBef>
              <a:buFont typeface="Arial" panose="020B0604020202020204" pitchFamily="34" charset="0"/>
              <a:buNone/>
              <a:defRPr kumimoji="1" sz="2133"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kumimoji="1" sz="2133" kern="1200">
                <a:solidFill>
                  <a:schemeClr val="tx1"/>
                </a:solidFill>
                <a:latin typeface="+mn-lt"/>
                <a:ea typeface="+mn-ea"/>
                <a:cs typeface="+mn-cs"/>
              </a:defRPr>
            </a:lvl5pPr>
            <a:lvl6pPr marL="3047924" indent="0" algn="ctr" defTabSz="1219170" rtl="0" eaLnBrk="1" latinLnBrk="0" hangingPunct="1">
              <a:lnSpc>
                <a:spcPct val="90000"/>
              </a:lnSpc>
              <a:spcBef>
                <a:spcPts val="667"/>
              </a:spcBef>
              <a:buFont typeface="Arial" panose="020B0604020202020204" pitchFamily="34" charset="0"/>
              <a:buNone/>
              <a:defRPr kumimoji="1" sz="2133" kern="1200">
                <a:solidFill>
                  <a:schemeClr val="tx1"/>
                </a:solidFill>
                <a:latin typeface="+mn-lt"/>
                <a:ea typeface="+mn-ea"/>
                <a:cs typeface="+mn-cs"/>
              </a:defRPr>
            </a:lvl6pPr>
            <a:lvl7pPr marL="3657509" indent="0" algn="ctr" defTabSz="1219170" rtl="0" eaLnBrk="1" latinLnBrk="0" hangingPunct="1">
              <a:lnSpc>
                <a:spcPct val="90000"/>
              </a:lnSpc>
              <a:spcBef>
                <a:spcPts val="667"/>
              </a:spcBef>
              <a:buFont typeface="Arial" panose="020B0604020202020204" pitchFamily="34" charset="0"/>
              <a:buNone/>
              <a:defRPr kumimoji="1" sz="2133" kern="1200">
                <a:solidFill>
                  <a:schemeClr val="tx1"/>
                </a:solidFill>
                <a:latin typeface="+mn-lt"/>
                <a:ea typeface="+mn-ea"/>
                <a:cs typeface="+mn-cs"/>
              </a:defRPr>
            </a:lvl7pPr>
            <a:lvl8pPr marL="4267093" indent="0" algn="ctr" defTabSz="1219170" rtl="0" eaLnBrk="1" latinLnBrk="0" hangingPunct="1">
              <a:lnSpc>
                <a:spcPct val="90000"/>
              </a:lnSpc>
              <a:spcBef>
                <a:spcPts val="667"/>
              </a:spcBef>
              <a:buFont typeface="Arial" panose="020B0604020202020204" pitchFamily="34" charset="0"/>
              <a:buNone/>
              <a:defRPr kumimoji="1" sz="2133" kern="1200">
                <a:solidFill>
                  <a:schemeClr val="tx1"/>
                </a:solidFill>
                <a:latin typeface="+mn-lt"/>
                <a:ea typeface="+mn-ea"/>
                <a:cs typeface="+mn-cs"/>
              </a:defRPr>
            </a:lvl8pPr>
            <a:lvl9pPr marL="4876678" indent="0" algn="ctr" defTabSz="1219170" rtl="0" eaLnBrk="1" latinLnBrk="0" hangingPunct="1">
              <a:lnSpc>
                <a:spcPct val="90000"/>
              </a:lnSpc>
              <a:spcBef>
                <a:spcPts val="667"/>
              </a:spcBef>
              <a:buFont typeface="Arial" panose="020B0604020202020204" pitchFamily="34" charset="0"/>
              <a:buNone/>
              <a:defRPr kumimoji="1" sz="2133" kern="1200">
                <a:solidFill>
                  <a:schemeClr val="tx1"/>
                </a:solidFill>
                <a:latin typeface="+mn-lt"/>
                <a:ea typeface="+mn-ea"/>
                <a:cs typeface="+mn-cs"/>
              </a:defRPr>
            </a:lvl9pPr>
          </a:lstStyle>
          <a:p>
            <a:r>
              <a:rPr lang="ja-JP" altLang="en-US" sz="3600" dirty="0"/>
              <a:t>アメリカ発最先端ヨガ</a:t>
            </a:r>
          </a:p>
        </p:txBody>
      </p:sp>
      <p:pic>
        <p:nvPicPr>
          <p:cNvPr id="8" name="図 7">
            <a:extLst>
              <a:ext uri="{FF2B5EF4-FFF2-40B4-BE49-F238E27FC236}">
                <a16:creationId xmlns:a16="http://schemas.microsoft.com/office/drawing/2014/main" id="{D42E17D5-319E-E510-E91A-A41109A04DFF}"/>
              </a:ext>
            </a:extLst>
          </p:cNvPr>
          <p:cNvPicPr>
            <a:picLocks noChangeAspect="1"/>
          </p:cNvPicPr>
          <p:nvPr/>
        </p:nvPicPr>
        <p:blipFill>
          <a:blip r:embed="rId2">
            <a:extLst>
              <a:ext uri="{28A0092B-C50C-407E-A947-70E740481C1C}">
                <a14:useLocalDpi xmlns:a14="http://schemas.microsoft.com/office/drawing/2010/main" val="0"/>
              </a:ext>
            </a:extLst>
          </a:blip>
          <a:srcRect t="14417"/>
          <a:stretch>
            <a:fillRect/>
          </a:stretch>
        </p:blipFill>
        <p:spPr>
          <a:xfrm>
            <a:off x="2461103" y="3430793"/>
            <a:ext cx="6975506" cy="6464212"/>
          </a:xfrm>
          <a:prstGeom prst="rect">
            <a:avLst/>
          </a:prstGeom>
        </p:spPr>
      </p:pic>
      <p:sp>
        <p:nvSpPr>
          <p:cNvPr id="10" name="テキスト ボックス 9">
            <a:extLst>
              <a:ext uri="{FF2B5EF4-FFF2-40B4-BE49-F238E27FC236}">
                <a16:creationId xmlns:a16="http://schemas.microsoft.com/office/drawing/2014/main" id="{819EC954-1A11-4ED7-1998-CF5DAA1E2F1A}"/>
              </a:ext>
            </a:extLst>
          </p:cNvPr>
          <p:cNvSpPr txBox="1"/>
          <p:nvPr/>
        </p:nvSpPr>
        <p:spPr>
          <a:xfrm>
            <a:off x="381000" y="10024213"/>
            <a:ext cx="11430000" cy="4955203"/>
          </a:xfrm>
          <a:prstGeom prst="rect">
            <a:avLst/>
          </a:prstGeom>
          <a:noFill/>
        </p:spPr>
        <p:txBody>
          <a:bodyPr wrap="square">
            <a:spAutoFit/>
          </a:bodyPr>
          <a:lstStyle/>
          <a:p>
            <a:pPr>
              <a:buNone/>
            </a:pPr>
            <a:r>
              <a:rPr lang="en-US" altLang="ja-JP" sz="3200" b="1" kern="100" dirty="0">
                <a:effectLst/>
                <a:latin typeface="游ゴシック" panose="020B0400000000000000" pitchFamily="50" charset="-128"/>
                <a:ea typeface="游ゴシック" panose="020B0400000000000000" pitchFamily="50" charset="-128"/>
                <a:cs typeface="Courier New" panose="02070309020205020404" pitchFamily="49" charset="0"/>
              </a:rPr>
              <a:t>Bowspring</a:t>
            </a:r>
            <a:r>
              <a:rPr lang="ja-JP" altLang="ja-JP" sz="3200" b="1" kern="100" dirty="0">
                <a:effectLst/>
                <a:latin typeface="游ゴシック" panose="020B0400000000000000" pitchFamily="50" charset="-128"/>
                <a:ea typeface="游ゴシック" panose="020B0400000000000000" pitchFamily="50" charset="-128"/>
                <a:cs typeface="Courier New" panose="02070309020205020404" pitchFamily="49" charset="0"/>
              </a:rPr>
              <a:t>とは</a:t>
            </a:r>
            <a:r>
              <a:rPr lang="en-US" altLang="ja-JP" sz="3200" b="1" kern="100" dirty="0">
                <a:effectLst/>
                <a:latin typeface="Courier New" panose="02070309020205020404" pitchFamily="49" charset="0"/>
                <a:ea typeface="游ゴシック" panose="020B0400000000000000" pitchFamily="50" charset="-128"/>
                <a:cs typeface="Courier New" panose="02070309020205020404" pitchFamily="49" charset="0"/>
              </a:rPr>
              <a:t>…</a:t>
            </a:r>
            <a:endParaRPr lang="ja-JP" altLang="ja-JP" sz="3200" b="1"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buNone/>
            </a:pPr>
            <a:r>
              <a:rPr lang="en-US" altLang="ja-JP" sz="2000" kern="100" dirty="0">
                <a:effectLst/>
                <a:latin typeface="游ゴシック" panose="020B0400000000000000" pitchFamily="50" charset="-128"/>
                <a:ea typeface="游ゴシック" panose="020B0400000000000000" pitchFamily="50" charset="-128"/>
                <a:cs typeface="Courier New" panose="02070309020205020404" pitchFamily="49" charset="0"/>
              </a:rPr>
              <a:t> </a:t>
            </a:r>
            <a:endParaRPr lang="ja-JP" altLang="ja-JP" sz="20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buNone/>
            </a:pPr>
            <a:r>
              <a:rPr lang="ja-JP" altLang="ja-JP" sz="200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しなる弓形」ともいい、</a:t>
            </a: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2012</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年アメリカ発祥の解剖学に沿った最先端ヨガ。</a:t>
            </a:r>
          </a:p>
          <a:p>
            <a:pPr>
              <a:buNone/>
            </a:pP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 </a:t>
            </a:r>
            <a:endPar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buNone/>
            </a:pP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身体本来のしなやかなカーブと自然な姿勢を取り戻すための新しいボディメソッドです。</a:t>
            </a:r>
          </a:p>
          <a:p>
            <a:pPr>
              <a:buNone/>
            </a:pP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一般的なヨガやピラティスとも異なり、力で形を作るのではなカラダの隅々までに意識を向け呼吸とともに全身を立体的に広げバネのような弾力と軽やかで美しい姿勢を育みます。</a:t>
            </a:r>
          </a:p>
          <a:p>
            <a:pPr>
              <a:buNone/>
            </a:pP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Bowspring</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は全身を覆う</a:t>
            </a: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1</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枚の筋膜のトーン（張力）を均一にととのえ歪みをなくし、</a:t>
            </a:r>
            <a:endPar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buNone/>
            </a:pP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カラダも心も</a:t>
            </a: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自然に上向き</a:t>
            </a: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にするマインドフルメソッド。内側から蘇らせて行きます。</a:t>
            </a:r>
          </a:p>
          <a:p>
            <a:pPr>
              <a:buNone/>
            </a:pP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特に</a:t>
            </a: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40~50</a:t>
            </a: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代の女性が気になるボディラインの変化や更年期による心やカラダの不調に</a:t>
            </a:r>
            <a:endPar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buNone/>
            </a:pP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やさしく働きかけ、自分本来のエネルギーを呼び覚まします。</a:t>
            </a:r>
          </a:p>
          <a:p>
            <a:pPr>
              <a:buNone/>
            </a:pPr>
            <a:r>
              <a:rPr lang="en-US"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 </a:t>
            </a:r>
            <a:endPar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buNone/>
            </a:pPr>
            <a:r>
              <a:rPr lang="ja-JP" altLang="ja-JP" sz="2200" kern="100" dirty="0">
                <a:effectLst/>
                <a:latin typeface="游ゴシック" panose="020B0400000000000000" pitchFamily="50" charset="-128"/>
                <a:ea typeface="游ゴシック" panose="020B0400000000000000" pitchFamily="50" charset="-128"/>
                <a:cs typeface="Courier New" panose="02070309020205020404" pitchFamily="49" charset="0"/>
              </a:rPr>
              <a:t>「年齢だから仕方ない」と諦める前に…美しくしなやかで軽やかな私に還る新しいボディワーク。</a:t>
            </a:r>
          </a:p>
        </p:txBody>
      </p:sp>
    </p:spTree>
    <p:extLst>
      <p:ext uri="{BB962C8B-B14F-4D97-AF65-F5344CB8AC3E}">
        <p14:creationId xmlns:p14="http://schemas.microsoft.com/office/powerpoint/2010/main" val="103494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41BB447-93AD-432C-BC64-C23A73321366}"/>
              </a:ext>
            </a:extLst>
          </p:cNvPr>
          <p:cNvSpPr txBox="1"/>
          <p:nvPr/>
        </p:nvSpPr>
        <p:spPr>
          <a:xfrm>
            <a:off x="2659379" y="1765658"/>
            <a:ext cx="8066532" cy="769441"/>
          </a:xfrm>
          <a:prstGeom prst="rect">
            <a:avLst/>
          </a:prstGeom>
          <a:noFill/>
        </p:spPr>
        <p:txBody>
          <a:bodyPr wrap="square">
            <a:spAutoFit/>
          </a:bodyPr>
          <a:lstStyle/>
          <a:p>
            <a:r>
              <a:rPr kumimoji="1" lang="en-US" altLang="ja-JP" sz="4400" dirty="0">
                <a:latin typeface="Microsoft JhengHei UI" panose="020B0604030504040204" pitchFamily="34" charset="-120"/>
                <a:ea typeface="Microsoft JhengHei UI" panose="020B0604030504040204" pitchFamily="34" charset="-120"/>
              </a:rPr>
              <a:t>BOWSPRING</a:t>
            </a:r>
            <a:r>
              <a:rPr kumimoji="1" lang="ja-JP" altLang="en-US" sz="4400" dirty="0">
                <a:latin typeface="Microsoft JhengHei UI" panose="020B0604030504040204" pitchFamily="34" charset="-120"/>
                <a:ea typeface="Microsoft JhengHei UI" panose="020B0604030504040204" pitchFamily="34" charset="-120"/>
              </a:rPr>
              <a:t>　</a:t>
            </a:r>
            <a:r>
              <a:rPr kumimoji="1" lang="en-US" altLang="ja-JP" sz="4400" dirty="0">
                <a:latin typeface="Microsoft JhengHei UI" panose="020B0604030504040204" pitchFamily="34" charset="-120"/>
                <a:ea typeface="Microsoft JhengHei UI" panose="020B0604030504040204" pitchFamily="34" charset="-120"/>
              </a:rPr>
              <a:t>INSTRUCTOR</a:t>
            </a:r>
            <a:endParaRPr lang="ja-JP" altLang="en-US" sz="4400" dirty="0"/>
          </a:p>
        </p:txBody>
      </p:sp>
      <p:pic>
        <p:nvPicPr>
          <p:cNvPr id="1028" name="Picture 4">
            <a:extLst>
              <a:ext uri="{FF2B5EF4-FFF2-40B4-BE49-F238E27FC236}">
                <a16:creationId xmlns:a16="http://schemas.microsoft.com/office/drawing/2014/main" id="{D655793D-4227-1C40-825C-B9BC7EBB2A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8656" y="3654679"/>
            <a:ext cx="9753600" cy="649605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3CA92898-BCB3-F959-9A9B-104483D6767A}"/>
              </a:ext>
            </a:extLst>
          </p:cNvPr>
          <p:cNvSpPr txBox="1"/>
          <p:nvPr/>
        </p:nvSpPr>
        <p:spPr>
          <a:xfrm>
            <a:off x="1897380" y="632116"/>
            <a:ext cx="8999219" cy="1015663"/>
          </a:xfrm>
          <a:prstGeom prst="rect">
            <a:avLst/>
          </a:prstGeom>
          <a:noFill/>
          <a:ln>
            <a:solidFill>
              <a:schemeClr val="tx1"/>
            </a:solidFill>
          </a:ln>
        </p:spPr>
        <p:txBody>
          <a:bodyPr wrap="square">
            <a:spAutoFit/>
          </a:bodyPr>
          <a:lstStyle/>
          <a:p>
            <a:r>
              <a:rPr lang="ja-JP" altLang="en-US" sz="6000" b="1" dirty="0"/>
              <a:t>ＲＩＥＫＯ　片山里江子</a:t>
            </a:r>
          </a:p>
        </p:txBody>
      </p:sp>
      <p:sp>
        <p:nvSpPr>
          <p:cNvPr id="9" name="テキスト ボックス 8">
            <a:extLst>
              <a:ext uri="{FF2B5EF4-FFF2-40B4-BE49-F238E27FC236}">
                <a16:creationId xmlns:a16="http://schemas.microsoft.com/office/drawing/2014/main" id="{54BEACBD-E306-2EE5-F4A5-1FFB4AE24E8C}"/>
              </a:ext>
            </a:extLst>
          </p:cNvPr>
          <p:cNvSpPr txBox="1"/>
          <p:nvPr/>
        </p:nvSpPr>
        <p:spPr>
          <a:xfrm>
            <a:off x="1438656" y="10498201"/>
            <a:ext cx="10794493" cy="5083443"/>
          </a:xfrm>
          <a:prstGeom prst="rect">
            <a:avLst/>
          </a:prstGeom>
          <a:noFill/>
        </p:spPr>
        <p:txBody>
          <a:bodyPr wrap="square">
            <a:spAutoFit/>
          </a:bodyPr>
          <a:lstStyle/>
          <a:p>
            <a:pPr algn="l">
              <a:buNone/>
            </a:pPr>
            <a:endParaRPr lang="en-US" altLang="ja-JP" b="1" i="0" dirty="0">
              <a:solidFill>
                <a:srgbClr val="333333"/>
              </a:solidFill>
              <a:effectLst/>
              <a:latin typeface="BIZ UDPGothic" panose="020B0400000000000000" pitchFamily="50" charset="-128"/>
              <a:ea typeface="BIZ UDPGothic" panose="020B0400000000000000" pitchFamily="50" charset="-128"/>
            </a:endParaRPr>
          </a:p>
          <a:p>
            <a:pPr algn="l">
              <a:buNone/>
            </a:pPr>
            <a:r>
              <a:rPr lang="ja-JP" altLang="en-US" sz="3200" b="1" dirty="0">
                <a:solidFill>
                  <a:srgbClr val="333333"/>
                </a:solidFill>
                <a:latin typeface="BIZ UDPGothic" panose="020B0400000000000000" pitchFamily="50" charset="-128"/>
                <a:ea typeface="BIZ UDPGothic" panose="020B0400000000000000" pitchFamily="50" charset="-128"/>
              </a:rPr>
              <a:t>国内では希少な</a:t>
            </a:r>
            <a:r>
              <a:rPr lang="en-US" altLang="ja-JP" sz="3200" b="1" dirty="0">
                <a:solidFill>
                  <a:srgbClr val="333333"/>
                </a:solidFill>
                <a:latin typeface="BIZ UDPGothic" panose="020B0400000000000000" pitchFamily="50" charset="-128"/>
                <a:ea typeface="BIZ UDPGothic" panose="020B0400000000000000" pitchFamily="50" charset="-128"/>
              </a:rPr>
              <a:t>BOWSPRING</a:t>
            </a:r>
            <a:r>
              <a:rPr lang="ja-JP" altLang="en-US" sz="3200" b="1" dirty="0">
                <a:solidFill>
                  <a:srgbClr val="333333"/>
                </a:solidFill>
                <a:latin typeface="BIZ UDPGothic" panose="020B0400000000000000" pitchFamily="50" charset="-128"/>
                <a:ea typeface="BIZ UDPGothic" panose="020B0400000000000000" pitchFamily="50" charset="-128"/>
              </a:rPr>
              <a:t>インストラクター</a:t>
            </a:r>
            <a:endParaRPr lang="en-US" altLang="ja-JP" sz="3200" b="1" dirty="0">
              <a:solidFill>
                <a:srgbClr val="333333"/>
              </a:solidFill>
              <a:latin typeface="BIZ UDPGothic" panose="020B0400000000000000" pitchFamily="50" charset="-128"/>
              <a:ea typeface="BIZ UDPGothic" panose="020B0400000000000000" pitchFamily="50" charset="-128"/>
            </a:endParaRPr>
          </a:p>
          <a:p>
            <a:pPr algn="l">
              <a:spcBef>
                <a:spcPts val="2160"/>
              </a:spcBef>
              <a:buNone/>
            </a:pPr>
            <a:r>
              <a:rPr lang="ja-JP" altLang="en-US" sz="3200" b="0" i="0" dirty="0">
                <a:solidFill>
                  <a:srgbClr val="333333"/>
                </a:solidFill>
                <a:effectLst/>
                <a:latin typeface="BIZ UDPGothic" panose="020B0400000000000000" pitchFamily="50" charset="-128"/>
                <a:ea typeface="BIZ UDPGothic" panose="020B0400000000000000" pitchFamily="50" charset="-128"/>
              </a:rPr>
              <a:t>・</a:t>
            </a:r>
            <a:r>
              <a:rPr lang="en-US" altLang="ja-JP" sz="3200" b="0" i="0" dirty="0">
                <a:solidFill>
                  <a:srgbClr val="333333"/>
                </a:solidFill>
                <a:effectLst/>
                <a:latin typeface="BIZ UDPGothic" panose="020B0400000000000000" pitchFamily="50" charset="-128"/>
                <a:ea typeface="BIZ UDPGothic" panose="020B0400000000000000" pitchFamily="50" charset="-128"/>
              </a:rPr>
              <a:t>RYT500</a:t>
            </a:r>
            <a:r>
              <a:rPr lang="ja-JP" altLang="en-US" sz="3200" b="0" i="0" dirty="0">
                <a:solidFill>
                  <a:srgbClr val="333333"/>
                </a:solidFill>
                <a:effectLst/>
                <a:latin typeface="BIZ UDPGothic" panose="020B0400000000000000" pitchFamily="50" charset="-128"/>
                <a:ea typeface="BIZ UDPGothic" panose="020B0400000000000000" pitchFamily="50" charset="-128"/>
              </a:rPr>
              <a:t>認定講師</a:t>
            </a:r>
            <a:br>
              <a:rPr lang="ja-JP" altLang="en-US" sz="3200" b="0" i="0" dirty="0">
                <a:solidFill>
                  <a:srgbClr val="333333"/>
                </a:solidFill>
                <a:effectLst/>
                <a:latin typeface="BIZ UDPGothic" panose="020B0400000000000000" pitchFamily="50" charset="-128"/>
                <a:ea typeface="BIZ UDPGothic" panose="020B0400000000000000" pitchFamily="50" charset="-128"/>
              </a:rPr>
            </a:br>
            <a:r>
              <a:rPr lang="ja-JP" altLang="en-US" sz="3200" b="0" i="0" dirty="0">
                <a:solidFill>
                  <a:srgbClr val="333333"/>
                </a:solidFill>
                <a:effectLst/>
                <a:latin typeface="BIZ UDPGothic" panose="020B0400000000000000" pitchFamily="50" charset="-128"/>
                <a:ea typeface="BIZ UDPGothic" panose="020B0400000000000000" pitchFamily="50" charset="-128"/>
              </a:rPr>
              <a:t>・</a:t>
            </a:r>
            <a:r>
              <a:rPr lang="en-US" altLang="ja-JP" sz="3200" b="0" i="0" dirty="0">
                <a:solidFill>
                  <a:srgbClr val="333333"/>
                </a:solidFill>
                <a:effectLst/>
                <a:latin typeface="BIZ UDPGothic" panose="020B0400000000000000" pitchFamily="50" charset="-128"/>
                <a:ea typeface="BIZ UDPGothic" panose="020B0400000000000000" pitchFamily="50" charset="-128"/>
              </a:rPr>
              <a:t>BOWSPRING TT </a:t>
            </a:r>
            <a:r>
              <a:rPr lang="ja-JP" altLang="en-US" sz="3200" b="0" i="0" dirty="0">
                <a:solidFill>
                  <a:srgbClr val="333333"/>
                </a:solidFill>
                <a:effectLst/>
                <a:latin typeface="BIZ UDPGothic" panose="020B0400000000000000" pitchFamily="50" charset="-128"/>
                <a:ea typeface="BIZ UDPGothic" panose="020B0400000000000000" pitchFamily="50" charset="-128"/>
              </a:rPr>
              <a:t>修了</a:t>
            </a:r>
            <a:br>
              <a:rPr lang="ja-JP" altLang="en-US" sz="3200" b="0" i="0" dirty="0">
                <a:solidFill>
                  <a:srgbClr val="333333"/>
                </a:solidFill>
                <a:effectLst/>
                <a:latin typeface="BIZ UDPGothic" panose="020B0400000000000000" pitchFamily="50" charset="-128"/>
                <a:ea typeface="BIZ UDPGothic" panose="020B0400000000000000" pitchFamily="50" charset="-128"/>
              </a:rPr>
            </a:br>
            <a:r>
              <a:rPr lang="ja-JP" altLang="en-US" sz="3200" b="0" i="0" dirty="0">
                <a:solidFill>
                  <a:srgbClr val="333333"/>
                </a:solidFill>
                <a:effectLst/>
                <a:latin typeface="BIZ UDPGothic" panose="020B0400000000000000" pitchFamily="50" charset="-128"/>
                <a:ea typeface="BIZ UDPGothic" panose="020B0400000000000000" pitchFamily="50" charset="-128"/>
              </a:rPr>
              <a:t>・知的</a:t>
            </a:r>
            <a:r>
              <a:rPr lang="en-US" altLang="ja-JP" sz="3200" b="0" i="0" dirty="0">
                <a:solidFill>
                  <a:srgbClr val="333333"/>
                </a:solidFill>
                <a:effectLst/>
                <a:latin typeface="BIZ UDPGothic" panose="020B0400000000000000" pitchFamily="50" charset="-128"/>
                <a:ea typeface="BIZ UDPGothic" panose="020B0400000000000000" pitchFamily="50" charset="-128"/>
              </a:rPr>
              <a:t>CBD</a:t>
            </a:r>
            <a:r>
              <a:rPr lang="ja-JP" altLang="en-US" sz="3200" b="0" i="0" dirty="0">
                <a:solidFill>
                  <a:srgbClr val="333333"/>
                </a:solidFill>
                <a:effectLst/>
                <a:latin typeface="BIZ UDPGothic" panose="020B0400000000000000" pitchFamily="50" charset="-128"/>
                <a:ea typeface="BIZ UDPGothic" panose="020B0400000000000000" pitchFamily="50" charset="-128"/>
              </a:rPr>
              <a:t>ライフインストラクター</a:t>
            </a:r>
            <a:br>
              <a:rPr lang="ja-JP" altLang="en-US" sz="3200" b="0" i="0" dirty="0">
                <a:solidFill>
                  <a:srgbClr val="333333"/>
                </a:solidFill>
                <a:effectLst/>
                <a:latin typeface="BIZ UDPGothic" panose="020B0400000000000000" pitchFamily="50" charset="-128"/>
                <a:ea typeface="BIZ UDPGothic" panose="020B0400000000000000" pitchFamily="50" charset="-128"/>
              </a:rPr>
            </a:br>
            <a:br>
              <a:rPr lang="ja-JP" altLang="en-US" sz="3200" b="0" i="0" dirty="0">
                <a:solidFill>
                  <a:srgbClr val="333333"/>
                </a:solidFill>
                <a:effectLst/>
                <a:latin typeface="BIZ UDPGothic" panose="020B0400000000000000" pitchFamily="50" charset="-128"/>
                <a:ea typeface="BIZ UDPGothic" panose="020B0400000000000000" pitchFamily="50" charset="-128"/>
              </a:rPr>
            </a:br>
            <a:r>
              <a:rPr lang="en-US" altLang="ja-JP" sz="3200" b="0" i="0" dirty="0">
                <a:solidFill>
                  <a:srgbClr val="333333"/>
                </a:solidFill>
                <a:effectLst/>
                <a:latin typeface="BIZ UDPGothic" panose="020B0400000000000000" pitchFamily="50" charset="-128"/>
                <a:ea typeface="BIZ UDPGothic" panose="020B0400000000000000" pitchFamily="50" charset="-128"/>
              </a:rPr>
              <a:t>40</a:t>
            </a:r>
            <a:r>
              <a:rPr lang="ja-JP" altLang="en-US" sz="3200" b="0" i="0" dirty="0">
                <a:solidFill>
                  <a:srgbClr val="333333"/>
                </a:solidFill>
                <a:effectLst/>
                <a:latin typeface="BIZ UDPGothic" panose="020B0400000000000000" pitchFamily="50" charset="-128"/>
                <a:ea typeface="BIZ UDPGothic" panose="020B0400000000000000" pitchFamily="50" charset="-128"/>
              </a:rPr>
              <a:t>歳からヨガを始めて</a:t>
            </a:r>
            <a:r>
              <a:rPr lang="en-US" altLang="ja-JP" sz="3200" b="0" i="0" dirty="0">
                <a:solidFill>
                  <a:srgbClr val="333333"/>
                </a:solidFill>
                <a:effectLst/>
                <a:latin typeface="BIZ UDPGothic" panose="020B0400000000000000" pitchFamily="50" charset="-128"/>
                <a:ea typeface="BIZ UDPGothic" panose="020B0400000000000000" pitchFamily="50" charset="-128"/>
              </a:rPr>
              <a:t>45</a:t>
            </a:r>
            <a:r>
              <a:rPr lang="ja-JP" altLang="en-US" sz="3200" b="0" i="0" dirty="0">
                <a:solidFill>
                  <a:srgbClr val="333333"/>
                </a:solidFill>
                <a:effectLst/>
                <a:latin typeface="BIZ UDPGothic" panose="020B0400000000000000" pitchFamily="50" charset="-128"/>
                <a:ea typeface="BIZ UDPGothic" panose="020B0400000000000000" pitchFamily="50" charset="-128"/>
              </a:rPr>
              <a:t>歳で</a:t>
            </a:r>
            <a:r>
              <a:rPr lang="en-US" altLang="ja-JP" sz="3200" b="0" i="0" dirty="0">
                <a:solidFill>
                  <a:srgbClr val="333333"/>
                </a:solidFill>
                <a:effectLst/>
                <a:latin typeface="BIZ UDPGothic" panose="020B0400000000000000" pitchFamily="50" charset="-128"/>
                <a:ea typeface="BIZ UDPGothic" panose="020B0400000000000000" pitchFamily="50" charset="-128"/>
              </a:rPr>
              <a:t>RYT200</a:t>
            </a:r>
            <a:r>
              <a:rPr lang="ja-JP" altLang="en-US" sz="3200" b="0" i="0" dirty="0">
                <a:solidFill>
                  <a:srgbClr val="333333"/>
                </a:solidFill>
                <a:effectLst/>
                <a:latin typeface="BIZ UDPGothic" panose="020B0400000000000000" pitchFamily="50" charset="-128"/>
                <a:ea typeface="BIZ UDPGothic" panose="020B0400000000000000" pitchFamily="50" charset="-128"/>
              </a:rPr>
              <a:t>取得。</a:t>
            </a:r>
            <a:br>
              <a:rPr lang="ja-JP" altLang="en-US" sz="3200" b="0" i="0" dirty="0">
                <a:solidFill>
                  <a:srgbClr val="333333"/>
                </a:solidFill>
                <a:effectLst/>
                <a:latin typeface="BIZ UDPGothic" panose="020B0400000000000000" pitchFamily="50" charset="-128"/>
                <a:ea typeface="BIZ UDPGothic" panose="020B0400000000000000" pitchFamily="50" charset="-128"/>
              </a:rPr>
            </a:br>
            <a:r>
              <a:rPr lang="en-US" altLang="ja-JP" sz="3200" b="0" i="0" dirty="0">
                <a:solidFill>
                  <a:srgbClr val="333333"/>
                </a:solidFill>
                <a:effectLst/>
                <a:latin typeface="BIZ UDPGothic" panose="020B0400000000000000" pitchFamily="50" charset="-128"/>
                <a:ea typeface="BIZ UDPGothic" panose="020B0400000000000000" pitchFamily="50" charset="-128"/>
              </a:rPr>
              <a:t>47</a:t>
            </a:r>
            <a:r>
              <a:rPr lang="ja-JP" altLang="en-US" sz="3200" b="0" i="0" dirty="0">
                <a:solidFill>
                  <a:srgbClr val="333333"/>
                </a:solidFill>
                <a:effectLst/>
                <a:latin typeface="BIZ UDPGothic" panose="020B0400000000000000" pitchFamily="50" charset="-128"/>
                <a:ea typeface="BIZ UDPGothic" panose="020B0400000000000000" pitchFamily="50" charset="-128"/>
              </a:rPr>
              <a:t>歳で</a:t>
            </a:r>
            <a:r>
              <a:rPr lang="en-US" altLang="ja-JP" sz="3200" b="0" i="0" dirty="0">
                <a:solidFill>
                  <a:srgbClr val="333333"/>
                </a:solidFill>
                <a:effectLst/>
                <a:latin typeface="BIZ UDPGothic" panose="020B0400000000000000" pitchFamily="50" charset="-128"/>
                <a:ea typeface="BIZ UDPGothic" panose="020B0400000000000000" pitchFamily="50" charset="-128"/>
              </a:rPr>
              <a:t>RYT500</a:t>
            </a:r>
            <a:r>
              <a:rPr lang="ja-JP" altLang="en-US" sz="3200" b="0" i="0" dirty="0">
                <a:solidFill>
                  <a:srgbClr val="333333"/>
                </a:solidFill>
                <a:effectLst/>
                <a:latin typeface="BIZ UDPGothic" panose="020B0400000000000000" pitchFamily="50" charset="-128"/>
                <a:ea typeface="BIZ UDPGothic" panose="020B0400000000000000" pitchFamily="50" charset="-128"/>
              </a:rPr>
              <a:t>を取得。</a:t>
            </a:r>
            <a:br>
              <a:rPr lang="ja-JP" altLang="en-US" sz="3200" b="0" i="0" dirty="0">
                <a:solidFill>
                  <a:srgbClr val="333333"/>
                </a:solidFill>
                <a:effectLst/>
                <a:latin typeface="BIZ UDPGothic" panose="020B0400000000000000" pitchFamily="50" charset="-128"/>
                <a:ea typeface="BIZ UDPGothic" panose="020B0400000000000000" pitchFamily="50" charset="-128"/>
              </a:rPr>
            </a:br>
            <a:r>
              <a:rPr lang="en-US" altLang="ja-JP" sz="3200" b="0" i="0" dirty="0">
                <a:solidFill>
                  <a:srgbClr val="333333"/>
                </a:solidFill>
                <a:effectLst/>
                <a:latin typeface="BIZ UDPGothic" panose="020B0400000000000000" pitchFamily="50" charset="-128"/>
                <a:ea typeface="BIZ UDPGothic" panose="020B0400000000000000" pitchFamily="50" charset="-128"/>
              </a:rPr>
              <a:t>48</a:t>
            </a:r>
            <a:r>
              <a:rPr lang="ja-JP" altLang="en-US" sz="3200" b="0" i="0" dirty="0">
                <a:solidFill>
                  <a:srgbClr val="333333"/>
                </a:solidFill>
                <a:effectLst/>
                <a:latin typeface="BIZ UDPGothic" panose="020B0400000000000000" pitchFamily="50" charset="-128"/>
                <a:ea typeface="BIZ UDPGothic" panose="020B0400000000000000" pitchFamily="50" charset="-128"/>
              </a:rPr>
              <a:t>歳で知的</a:t>
            </a:r>
            <a:r>
              <a:rPr lang="en-US" altLang="ja-JP" sz="3200" b="0" i="0" dirty="0">
                <a:solidFill>
                  <a:srgbClr val="333333"/>
                </a:solidFill>
                <a:effectLst/>
                <a:latin typeface="BIZ UDPGothic" panose="020B0400000000000000" pitchFamily="50" charset="-128"/>
                <a:ea typeface="BIZ UDPGothic" panose="020B0400000000000000" pitchFamily="50" charset="-128"/>
              </a:rPr>
              <a:t>CBD</a:t>
            </a:r>
            <a:r>
              <a:rPr lang="ja-JP" altLang="en-US" sz="3200" b="0" i="0" dirty="0">
                <a:solidFill>
                  <a:srgbClr val="333333"/>
                </a:solidFill>
                <a:effectLst/>
                <a:latin typeface="BIZ UDPGothic" panose="020B0400000000000000" pitchFamily="50" charset="-128"/>
                <a:ea typeface="BIZ UDPGothic" panose="020B0400000000000000" pitchFamily="50" charset="-128"/>
              </a:rPr>
              <a:t>ライフインストラクターと</a:t>
            </a:r>
            <a:r>
              <a:rPr lang="ja-JP" altLang="en-US" sz="3200" dirty="0">
                <a:solidFill>
                  <a:srgbClr val="333333"/>
                </a:solidFill>
                <a:latin typeface="BIZ UDPGothic" panose="020B0400000000000000" pitchFamily="50" charset="-128"/>
                <a:ea typeface="BIZ UDPGothic" panose="020B0400000000000000" pitchFamily="50" charset="-128"/>
              </a:rPr>
              <a:t>なる</a:t>
            </a:r>
            <a:br>
              <a:rPr lang="ja-JP" altLang="en-US" sz="3200" b="0" i="0" dirty="0">
                <a:solidFill>
                  <a:srgbClr val="333333"/>
                </a:solidFill>
                <a:effectLst/>
                <a:latin typeface="BIZ UDPGothic" panose="020B0400000000000000" pitchFamily="50" charset="-128"/>
                <a:ea typeface="BIZ UDPGothic" panose="020B0400000000000000" pitchFamily="50" charset="-128"/>
              </a:rPr>
            </a:br>
            <a:endParaRPr lang="ja-JP" altLang="en-US" sz="3200" b="0" i="0" dirty="0">
              <a:solidFill>
                <a:srgbClr val="333333"/>
              </a:solidFill>
              <a:effectLst/>
              <a:latin typeface="BIZ UDPGothic" panose="020B0400000000000000" pitchFamily="50" charset="-128"/>
              <a:ea typeface="BIZ UDPGothic" panose="020B0400000000000000" pitchFamily="50" charset="-128"/>
            </a:endParaRPr>
          </a:p>
        </p:txBody>
      </p:sp>
    </p:spTree>
    <p:extLst>
      <p:ext uri="{BB962C8B-B14F-4D97-AF65-F5344CB8AC3E}">
        <p14:creationId xmlns:p14="http://schemas.microsoft.com/office/powerpoint/2010/main" val="26861536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53</TotalTime>
  <Words>252</Words>
  <Application>Microsoft Office PowerPoint</Application>
  <PresentationFormat>ユーザー設定</PresentationFormat>
  <Paragraphs>20</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UDPGothic</vt:lpstr>
      <vt:lpstr>Microsoft JhengHei UI</vt:lpstr>
      <vt:lpstr>游ゴシック</vt:lpstr>
      <vt:lpstr>Arial</vt:lpstr>
      <vt:lpstr>Berlin</vt:lpstr>
      <vt:lpstr>Calibri</vt:lpstr>
      <vt:lpstr>Calibri Light</vt:lpstr>
      <vt:lpstr>Courier New</vt:lpstr>
      <vt:lpstr>Office テーマ</vt:lpstr>
      <vt:lpstr>BOWSPRING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加代 山田</dc:creator>
  <cp:lastModifiedBy>加代 山田</cp:lastModifiedBy>
  <cp:revision>1</cp:revision>
  <dcterms:created xsi:type="dcterms:W3CDTF">2025-11-22T05:04:15Z</dcterms:created>
  <dcterms:modified xsi:type="dcterms:W3CDTF">2025-12-10T06:54:31Z</dcterms:modified>
</cp:coreProperties>
</file>